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0"/>
  </p:notesMasterIdLst>
  <p:sldIdLst>
    <p:sldId id="273" r:id="rId2"/>
    <p:sldId id="275" r:id="rId3"/>
    <p:sldId id="277" r:id="rId4"/>
    <p:sldId id="298" r:id="rId5"/>
    <p:sldId id="281" r:id="rId6"/>
    <p:sldId id="279" r:id="rId7"/>
    <p:sldId id="301" r:id="rId8"/>
    <p:sldId id="302" r:id="rId9"/>
    <p:sldId id="290" r:id="rId10"/>
    <p:sldId id="304" r:id="rId11"/>
    <p:sldId id="303" r:id="rId12"/>
    <p:sldId id="283" r:id="rId13"/>
    <p:sldId id="306" r:id="rId14"/>
    <p:sldId id="307" r:id="rId15"/>
    <p:sldId id="285" r:id="rId16"/>
    <p:sldId id="293" r:id="rId17"/>
    <p:sldId id="294" r:id="rId18"/>
    <p:sldId id="297" r:id="rId19"/>
  </p:sldIdLst>
  <p:sldSz cx="9144000" cy="5143500" type="screen16x9"/>
  <p:notesSz cx="6858000" cy="9144000"/>
  <p:embeddedFontLst>
    <p:embeddedFont>
      <p:font typeface="Assistant" pitchFamily="2" charset="-79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1"/>
    <p:restoredTop sz="84842"/>
  </p:normalViewPr>
  <p:slideViewPr>
    <p:cSldViewPr snapToGrid="0">
      <p:cViewPr varScale="1">
        <p:scale>
          <a:sx n="142" d="100"/>
          <a:sy n="142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56d26471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56d26471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56d26471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56d26471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348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4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24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f83f1124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f83f1124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56d26471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56d26471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56d26471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56d26471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647448be2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647448be2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56d2647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56d2647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Потеря </a:t>
            </a:r>
            <a:r>
              <a:rPr lang="ru-RU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обращений клиентов</a:t>
            </a: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Основной инструмент для работы с клиентами во многих компаниях — Excel и Google-таблицы. Сотрудники вручную переносят туда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обращения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из разных источников. А если источников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обращений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несколько? Нужно как-то уследить за всеми. </a:t>
            </a: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Потеря информации о клиентах.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Когда клиентская база ведется в ежедневниках и Excel-таблицах, найти информацию о клиенте, который обращался пару месяцев назад или полгода назад, почти нереально.</a:t>
            </a: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Дефицит времени из-за рутинных задач.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Менеджеры тратят много времени на то, чтобы вручную заполнить документы и не забыть отправить их клиентам по почте, вместо того, чтобы заниматься продажами. Из-за рутинных задач страдают и руководители, которые должны постоянно все держать под контролем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ru-RU" sz="1800" dirty="0">
              <a:solidFill>
                <a:srgbClr val="0A0A2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Нет прозрачности в работе отдела продаж.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Непонятно, сколько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контактов нашел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менеджер, сколько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сделок заключил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сколько провел встреч. Нет контроля за сотрудниками.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90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56d26471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56d26471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56d26471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56d26471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50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56d26471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56d26471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77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56d26471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56d26471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1243584"/>
            <a:ext cx="128100" cy="25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400750" y="2400375"/>
            <a:ext cx="2743242" cy="2743120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Google Shape;33;p3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8414775" y="4244650"/>
            <a:ext cx="418647" cy="418572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37" name="Google Shape;37;p3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3"/>
            <p:cNvPicPr preferRelativeResize="0"/>
            <p:nvPr/>
          </p:nvPicPr>
          <p:blipFill rotWithShape="1">
            <a:blip r:embed="rId2">
              <a:alphaModFix/>
            </a:blip>
            <a:srcRect l="377" r="387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00" y="4663200"/>
            <a:ext cx="9144000" cy="4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2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3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ontact">
  <p:cSld name="MAIN_POINT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 rot="2700000">
            <a:off x="585683" y="481417"/>
            <a:ext cx="694882" cy="564848"/>
            <a:chOff x="919500" y="1916075"/>
            <a:chExt cx="1067700" cy="867900"/>
          </a:xfrm>
        </p:grpSpPr>
        <p:sp>
          <p:nvSpPr>
            <p:cNvPr id="101" name="Google Shape;101;p15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5"/>
          <p:cNvGrpSpPr/>
          <p:nvPr/>
        </p:nvGrpSpPr>
        <p:grpSpPr>
          <a:xfrm rot="8100000">
            <a:off x="7746888" y="3437645"/>
            <a:ext cx="912919" cy="742084"/>
            <a:chOff x="521400" y="3135325"/>
            <a:chExt cx="1067700" cy="867900"/>
          </a:xfrm>
        </p:grpSpPr>
        <p:sp>
          <p:nvSpPr>
            <p:cNvPr id="104" name="Google Shape;104;p15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4939500" y="342900"/>
            <a:ext cx="3419400" cy="4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8458848" y="343116"/>
            <a:ext cx="381224" cy="576102"/>
            <a:chOff x="8458848" y="343116"/>
            <a:chExt cx="381224" cy="576102"/>
          </a:xfrm>
        </p:grpSpPr>
        <p:sp>
          <p:nvSpPr>
            <p:cNvPr id="10" name="Google Shape;10;p1"/>
            <p:cNvSpPr/>
            <p:nvPr/>
          </p:nvSpPr>
          <p:spPr>
            <a:xfrm>
              <a:off x="8458848" y="343116"/>
              <a:ext cx="381224" cy="57610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1;p1"/>
            <p:cNvPicPr preferRelativeResize="0"/>
            <p:nvPr/>
          </p:nvPicPr>
          <p:blipFill rotWithShape="1">
            <a:blip r:embed="rId13">
              <a:alphaModFix/>
            </a:blip>
            <a:srcRect l="79" r="79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9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pos="5564">
          <p15:clr>
            <a:srgbClr val="EA4335"/>
          </p15:clr>
        </p15:guide>
        <p15:guide id="3" orient="horz" pos="216">
          <p15:clr>
            <a:srgbClr val="EA4335"/>
          </p15:clr>
        </p15:guide>
        <p15:guide id="4" orient="horz" pos="29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CRM banking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1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Ideal in simple</a:t>
            </a:r>
            <a:endParaRPr dirty="0"/>
          </a:p>
        </p:txBody>
      </p:sp>
      <p:sp>
        <p:nvSpPr>
          <p:cNvPr id="412" name="Google Shape;412;p38"/>
          <p:cNvSpPr txBox="1"/>
          <p:nvPr/>
        </p:nvSpPr>
        <p:spPr>
          <a:xfrm>
            <a:off x="311700" y="4099375"/>
            <a:ext cx="2953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-US" sz="1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Dmytro </a:t>
            </a:r>
            <a:r>
              <a:rPr lang="en-US" sz="10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Ivashchenko</a:t>
            </a:r>
            <a:endParaRPr sz="1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" sz="1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Contact: </a:t>
            </a:r>
            <a:r>
              <a:rPr lang="en" sz="10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dnytsyk@gmail.com</a:t>
            </a:r>
            <a:endParaRPr sz="1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with contacts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Create new contact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285750" indent="-285750">
              <a:spcBef>
                <a:spcPts val="1000"/>
              </a:spcBef>
              <a:spcAft>
                <a:spcPts val="1000"/>
              </a:spcAft>
            </a:pPr>
            <a:r>
              <a:rPr lang="en-GB" dirty="0"/>
              <a:t>Adding contact's details via the console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</a:pPr>
            <a:r>
              <a:rPr lang="en-GB" dirty="0"/>
              <a:t>Saving to the database</a:t>
            </a:r>
            <a:endParaRPr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information about contacts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Request data of contacts from the database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Showing data in the console</a:t>
            </a:r>
            <a:endParaRPr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E5FF6-EDA5-441E-3852-09139C60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5" y="1204337"/>
            <a:ext cx="3851067" cy="108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CC1C9-2EF7-71F0-C135-17C25A9E8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85" y="1306426"/>
            <a:ext cx="3863130" cy="1356388"/>
          </a:xfrm>
          <a:prstGeom prst="rect">
            <a:avLst/>
          </a:prstGeom>
        </p:spPr>
      </p:pic>
      <p:pic>
        <p:nvPicPr>
          <p:cNvPr id="6" name="Google Shape;278;p31">
            <a:extLst>
              <a:ext uri="{FF2B5EF4-FFF2-40B4-BE49-F238E27FC236}">
                <a16:creationId xmlns:a16="http://schemas.microsoft.com/office/drawing/2014/main" id="{1DA8F24F-E65C-02CB-1708-24C6B5D133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922" y="393916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0;p31">
            <a:extLst>
              <a:ext uri="{FF2B5EF4-FFF2-40B4-BE49-F238E27FC236}">
                <a16:creationId xmlns:a16="http://schemas.microsoft.com/office/drawing/2014/main" id="{78BB4ED9-76BD-369C-FD60-83B20FD852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0498" y="3909018"/>
            <a:ext cx="538965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dirty="0"/>
              <a:t>I</a:t>
            </a:r>
            <a:r>
              <a:rPr lang="en-GB" sz="2800" dirty="0"/>
              <a:t>mport &amp; export the contact's</a:t>
            </a:r>
          </a:p>
        </p:txBody>
      </p:sp>
      <p:sp>
        <p:nvSpPr>
          <p:cNvPr id="496" name="Google Shape;496;p47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Import the contact's data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From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Easy to create big count new contact</a:t>
            </a:r>
          </a:p>
        </p:txBody>
      </p:sp>
      <p:sp>
        <p:nvSpPr>
          <p:cNvPr id="497" name="Google Shape;497;p47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Export the contact's data </a:t>
            </a:r>
            <a:endParaRPr lang="en-US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In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Easy to work with client’s data in the file</a:t>
            </a:r>
            <a:endParaRPr dirty="0"/>
          </a:p>
        </p:txBody>
      </p:sp>
      <p:sp>
        <p:nvSpPr>
          <p:cNvPr id="498" name="Google Shape;498;p4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70" y="4160250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6;p31">
            <a:extLst>
              <a:ext uri="{FF2B5EF4-FFF2-40B4-BE49-F238E27FC236}">
                <a16:creationId xmlns:a16="http://schemas.microsoft.com/office/drawing/2014/main" id="{8CE7A8D3-4053-A919-854C-2A13D4539D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335" y="4160250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85452-22A4-BC18-B909-6A6BE5069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00" y="1094548"/>
            <a:ext cx="38227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F83D1-11BD-8B68-3EFD-A0C9A50AD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17" y="1094548"/>
            <a:ext cx="3388118" cy="2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5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dirty="0"/>
              <a:t>C</a:t>
            </a:r>
            <a:r>
              <a:rPr lang="en-GB" sz="2800" dirty="0"/>
              <a:t>heck contacts via external API</a:t>
            </a: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# age of person by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AGE_URL = 'https://</a:t>
            </a:r>
            <a:r>
              <a:rPr lang="en-GB" dirty="0" err="1"/>
              <a:t>api.agify.io</a:t>
            </a:r>
            <a:r>
              <a:rPr lang="en-GB" dirty="0"/>
              <a:t>/?name=peter‘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request will render a response like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"name": "peter",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"gender": "male",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"count": 10052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572000" y="1005850"/>
            <a:ext cx="42603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# gender of person by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GENDER_URL = 'https://</a:t>
            </a:r>
            <a:r>
              <a:rPr lang="en-GB" dirty="0" err="1"/>
              <a:t>api.genderize.io</a:t>
            </a:r>
            <a:r>
              <a:rPr lang="en-GB" dirty="0"/>
              <a:t>/?name= peter‘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request will render a response like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"name": "peter",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"gender": "male",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"probability": 0.99,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"count": 165452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D612-395C-FA99-EAC4-1E29A283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2036944"/>
            <a:ext cx="2572177" cy="19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BF8D-D7C5-F88B-5FB4-F7ED47A8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0665"/>
            <a:ext cx="4109776" cy="2120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with contracts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Create new contract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Adding contract's details via the console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Saving to the database</a:t>
            </a:r>
            <a:endParaRPr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572000" y="1005850"/>
            <a:ext cx="42603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information about contracts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Request data of contracts from the database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Showing data in the console</a:t>
            </a:r>
            <a:endParaRPr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Google Shape;278;p31">
            <a:extLst>
              <a:ext uri="{FF2B5EF4-FFF2-40B4-BE49-F238E27FC236}">
                <a16:creationId xmlns:a16="http://schemas.microsoft.com/office/drawing/2014/main" id="{1DA8F24F-E65C-02CB-1708-24C6B5D133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22" y="393916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0;p31">
            <a:extLst>
              <a:ext uri="{FF2B5EF4-FFF2-40B4-BE49-F238E27FC236}">
                <a16:creationId xmlns:a16="http://schemas.microsoft.com/office/drawing/2014/main" id="{78BB4ED9-76BD-369C-FD60-83B20FD852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498" y="3909018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05452A-8687-B6E5-B947-27A1ABEB4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5" y="1306426"/>
            <a:ext cx="3872310" cy="98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04C50-DE5C-FBD6-3275-C0A52E930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45" y="1306426"/>
            <a:ext cx="4246904" cy="5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US" dirty="0"/>
              <a:t>What else?</a:t>
            </a:r>
            <a:endParaRPr lang="en-GB" sz="2800" dirty="0"/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logging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level=</a:t>
            </a:r>
            <a:r>
              <a:rPr lang="en-GB" dirty="0" err="1"/>
              <a:t>logging.DEBUG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572000" y="1005850"/>
            <a:ext cx="42603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OOP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89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169107" y="862234"/>
            <a:ext cx="1939131" cy="2408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User interface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Stage 1: friendly console interface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Stage 2: Web-interface (front end)</a:t>
            </a:r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6896330" y="862234"/>
            <a:ext cx="2079807" cy="193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Font typeface="Assistant"/>
              <a:buNone/>
            </a:pPr>
            <a:r>
              <a:rPr lang="en-GB" b="1" dirty="0"/>
              <a:t>Testing</a:t>
            </a:r>
          </a:p>
          <a:p>
            <a:pPr marL="0" indent="0">
              <a:buFont typeface="Assistant"/>
              <a:buNone/>
            </a:pPr>
            <a:endParaRPr lang="en-GB" dirty="0"/>
          </a:p>
          <a:p>
            <a:pPr>
              <a:spcBef>
                <a:spcPts val="1000"/>
              </a:spcBef>
            </a:pPr>
            <a:r>
              <a:rPr lang="en-GB" dirty="0"/>
              <a:t>Unit Tests</a:t>
            </a:r>
          </a:p>
          <a:p>
            <a:pPr>
              <a:spcBef>
                <a:spcPts val="1000"/>
              </a:spcBef>
            </a:pPr>
            <a:r>
              <a:rPr lang="en-GB" dirty="0"/>
              <a:t>Use case tests</a:t>
            </a:r>
          </a:p>
        </p:txBody>
      </p:sp>
      <p:sp>
        <p:nvSpPr>
          <p:cNvPr id="530" name="Google Shape;530;p5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3"/>
          </p:nvPr>
        </p:nvSpPr>
        <p:spPr>
          <a:xfrm>
            <a:off x="2303581" y="862234"/>
            <a:ext cx="2150146" cy="3800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User roles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>
              <a:spcBef>
                <a:spcPts val="1000"/>
              </a:spcBef>
            </a:pPr>
            <a:r>
              <a:rPr lang="en-GB" dirty="0"/>
              <a:t>Access for different roles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Separate access to each section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Separate access to each operation</a:t>
            </a:r>
          </a:p>
        </p:txBody>
      </p:sp>
      <p:pic>
        <p:nvPicPr>
          <p:cNvPr id="534" name="Google Shape;5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841" y="4144832"/>
            <a:ext cx="423473" cy="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28;p50">
            <a:extLst>
              <a:ext uri="{FF2B5EF4-FFF2-40B4-BE49-F238E27FC236}">
                <a16:creationId xmlns:a16="http://schemas.microsoft.com/office/drawing/2014/main" id="{86201A4D-70A2-CAF6-BAFD-24D25E7E241E}"/>
              </a:ext>
            </a:extLst>
          </p:cNvPr>
          <p:cNvSpPr txBox="1">
            <a:spLocks/>
          </p:cNvSpPr>
          <p:nvPr/>
        </p:nvSpPr>
        <p:spPr>
          <a:xfrm>
            <a:off x="4598374" y="862234"/>
            <a:ext cx="2079807" cy="380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Lead's data</a:t>
            </a:r>
          </a:p>
          <a:p>
            <a:pPr marL="0" indent="0">
              <a:buFont typeface="Assistant"/>
              <a:buNone/>
            </a:pPr>
            <a:endParaRPr lang="en-GB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Hold lead's databases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Import lead's data from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Export lead's data in the CSV-file</a:t>
            </a:r>
          </a:p>
        </p:txBody>
      </p:sp>
      <p:pic>
        <p:nvPicPr>
          <p:cNvPr id="3" name="Google Shape;288;p31">
            <a:extLst>
              <a:ext uri="{FF2B5EF4-FFF2-40B4-BE49-F238E27FC236}">
                <a16:creationId xmlns:a16="http://schemas.microsoft.com/office/drawing/2014/main" id="{B548B841-7D18-B887-1986-6A7D037E83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103" y="2727763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6;p31">
            <a:extLst>
              <a:ext uri="{FF2B5EF4-FFF2-40B4-BE49-F238E27FC236}">
                <a16:creationId xmlns:a16="http://schemas.microsoft.com/office/drawing/2014/main" id="{D2753700-4729-B8D5-2867-D86E24FE1F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840" y="2291796"/>
            <a:ext cx="423473" cy="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29;p50">
            <a:extLst>
              <a:ext uri="{FF2B5EF4-FFF2-40B4-BE49-F238E27FC236}">
                <a16:creationId xmlns:a16="http://schemas.microsoft.com/office/drawing/2014/main" id="{E4B8AEF1-5903-956C-F506-B4D597712463}"/>
              </a:ext>
            </a:extLst>
          </p:cNvPr>
          <p:cNvSpPr txBox="1">
            <a:spLocks/>
          </p:cNvSpPr>
          <p:nvPr/>
        </p:nvSpPr>
        <p:spPr>
          <a:xfrm>
            <a:off x="6896330" y="2974312"/>
            <a:ext cx="2079807" cy="1688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en-GB" b="1" dirty="0"/>
              <a:t>E-mail</a:t>
            </a:r>
            <a:endParaRPr lang="en-GB" dirty="0"/>
          </a:p>
          <a:p>
            <a:pPr>
              <a:spcBef>
                <a:spcPts val="1000"/>
              </a:spcBef>
            </a:pPr>
            <a:r>
              <a:rPr lang="en-GB" dirty="0"/>
              <a:t>Send the message via our own SMTP server</a:t>
            </a:r>
          </a:p>
        </p:txBody>
      </p:sp>
      <p:sp>
        <p:nvSpPr>
          <p:cNvPr id="6" name="Google Shape;529;p50">
            <a:extLst>
              <a:ext uri="{FF2B5EF4-FFF2-40B4-BE49-F238E27FC236}">
                <a16:creationId xmlns:a16="http://schemas.microsoft.com/office/drawing/2014/main" id="{2FD28C98-E84B-E3C3-132F-31847E38A7AF}"/>
              </a:ext>
            </a:extLst>
          </p:cNvPr>
          <p:cNvSpPr txBox="1">
            <a:spLocks/>
          </p:cNvSpPr>
          <p:nvPr/>
        </p:nvSpPr>
        <p:spPr>
          <a:xfrm>
            <a:off x="167863" y="3382935"/>
            <a:ext cx="1939131" cy="1358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en-GB" b="1" dirty="0"/>
              <a:t>Input data mask</a:t>
            </a:r>
            <a:endParaRPr lang="ru-RU" b="1" dirty="0"/>
          </a:p>
          <a:p>
            <a:pPr>
              <a:spcBef>
                <a:spcPts val="1000"/>
              </a:spcBef>
            </a:pPr>
            <a:r>
              <a:rPr lang="en-GB" dirty="0"/>
              <a:t>Format of a phone number</a:t>
            </a:r>
          </a:p>
          <a:p>
            <a:pPr>
              <a:spcBef>
                <a:spcPts val="1000"/>
              </a:spcBef>
            </a:pPr>
            <a:r>
              <a:rPr lang="en-GB" dirty="0"/>
              <a:t>Format of an E-mail</a:t>
            </a:r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0804" y="414483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2;p31">
            <a:extLst>
              <a:ext uri="{FF2B5EF4-FFF2-40B4-BE49-F238E27FC236}">
                <a16:creationId xmlns:a16="http://schemas.microsoft.com/office/drawing/2014/main" id="{FF2243E5-5FDB-841C-71B9-1E96FA309B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046" y="4144832"/>
            <a:ext cx="423473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Feel free to ask questions</a:t>
            </a:r>
          </a:p>
        </p:txBody>
      </p:sp>
      <p:sp>
        <p:nvSpPr>
          <p:cNvPr id="630" name="Google Shape;630;p5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31" name="Google Shape;631;p58"/>
          <p:cNvPicPr preferRelativeResize="0"/>
          <p:nvPr/>
        </p:nvPicPr>
        <p:blipFill rotWithShape="1">
          <a:blip r:embed="rId3">
            <a:alphaModFix/>
          </a:blip>
          <a:srcRect t="16580" b="7362"/>
          <a:stretch/>
        </p:blipFill>
        <p:spPr>
          <a:xfrm>
            <a:off x="311700" y="342900"/>
            <a:ext cx="8520600" cy="432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"/>
          <p:cNvSpPr txBox="1">
            <a:spLocks noGrp="1"/>
          </p:cNvSpPr>
          <p:nvPr>
            <p:ph type="body" idx="1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dirty="0"/>
              <a:t>I am open to your questions</a:t>
            </a:r>
          </a:p>
        </p:txBody>
      </p:sp>
      <p:sp>
        <p:nvSpPr>
          <p:cNvPr id="637" name="Google Shape;637;p59"/>
          <p:cNvSpPr txBox="1">
            <a:spLocks noGrp="1"/>
          </p:cNvSpPr>
          <p:nvPr>
            <p:ph type="title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8" name="Google Shape;638;p59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2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60" name="Google Shape;660;p62"/>
          <p:cNvSpPr txBox="1">
            <a:spLocks noGrp="1"/>
          </p:cNvSpPr>
          <p:nvPr>
            <p:ph type="body" idx="4294967295"/>
          </p:nvPr>
        </p:nvSpPr>
        <p:spPr>
          <a:xfrm>
            <a:off x="2558864" y="2760450"/>
            <a:ext cx="5767500" cy="14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Contact</a:t>
            </a:r>
            <a:endParaRPr sz="1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Dmytro </a:t>
            </a:r>
            <a:r>
              <a:rPr lang="en-US" sz="1400" dirty="0" err="1"/>
              <a:t>Ivashchenko</a:t>
            </a:r>
            <a:br>
              <a:rPr lang="en" sz="1400" dirty="0"/>
            </a:br>
            <a:r>
              <a:rPr lang="en" sz="1400" dirty="0"/>
              <a:t>Student of </a:t>
            </a:r>
            <a:r>
              <a:rPr lang="en" sz="1400" dirty="0" err="1"/>
              <a:t>ReDI</a:t>
            </a:r>
            <a:r>
              <a:rPr lang="en" sz="1400" dirty="0"/>
              <a:t> School of Digital Integration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dirty="0" err="1"/>
              <a:t>dnytsyk@gmail.com</a:t>
            </a:r>
            <a:endParaRPr lang="en" sz="1400" dirty="0"/>
          </a:p>
        </p:txBody>
      </p:sp>
      <p:pic>
        <p:nvPicPr>
          <p:cNvPr id="661" name="Google Shape;661;p62"/>
          <p:cNvPicPr preferRelativeResize="0"/>
          <p:nvPr/>
        </p:nvPicPr>
        <p:blipFill rotWithShape="1">
          <a:blip r:embed="rId3"/>
          <a:srcRect l="10000" t="8928" r="18571" b="46429"/>
          <a:stretch/>
        </p:blipFill>
        <p:spPr>
          <a:xfrm>
            <a:off x="428450" y="2588400"/>
            <a:ext cx="1800000" cy="1800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 lot!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problems do business often face?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Loss of Customers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Loss of information about customers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Time pressure due to routine tasks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Lack of transparency in the work of the sales department</a:t>
            </a:r>
            <a:endParaRPr dirty="0"/>
          </a:p>
        </p:txBody>
      </p:sp>
      <p:sp>
        <p:nvSpPr>
          <p:cNvPr id="440" name="Google Shape;440;p42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41" name="Google Shape;441;p42"/>
          <p:cNvGrpSpPr/>
          <p:nvPr/>
        </p:nvGrpSpPr>
        <p:grpSpPr>
          <a:xfrm rot="2700000">
            <a:off x="7815861" y="3738066"/>
            <a:ext cx="1067690" cy="867892"/>
            <a:chOff x="919500" y="1916075"/>
            <a:chExt cx="1067700" cy="867900"/>
          </a:xfrm>
        </p:grpSpPr>
        <p:sp>
          <p:nvSpPr>
            <p:cNvPr id="442" name="Google Shape;442;p42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42"/>
          <p:cNvGrpSpPr/>
          <p:nvPr/>
        </p:nvGrpSpPr>
        <p:grpSpPr>
          <a:xfrm rot="8100353">
            <a:off x="415573" y="3830667"/>
            <a:ext cx="734820" cy="597312"/>
            <a:chOff x="521400" y="3135325"/>
            <a:chExt cx="1067700" cy="867900"/>
          </a:xfrm>
        </p:grpSpPr>
        <p:sp>
          <p:nvSpPr>
            <p:cNvPr id="445" name="Google Shape;445;p42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4F6E7B-61B9-4D4C-A295-95E79A1AFC79}"/>
              </a:ext>
            </a:extLst>
          </p:cNvPr>
          <p:cNvSpPr txBox="1"/>
          <p:nvPr/>
        </p:nvSpPr>
        <p:spPr>
          <a:xfrm>
            <a:off x="2286000" y="241712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A" b="0" dirty="0">
                <a:effectLst/>
              </a:rPr>
              <a:t> </a:t>
            </a:r>
            <a:endParaRPr lang="en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8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A" sz="2000" dirty="0"/>
              <a:t>Idea! </a:t>
            </a:r>
            <a:endParaRPr sz="2000"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GB" dirty="0"/>
              <a:t>CRM banking is a CRM system for financial companies, which helps to hold clients' databases and fixes the history of all actions with clients. </a:t>
            </a:r>
            <a:endParaRPr lang="en-UA" sz="1400" dirty="0"/>
          </a:p>
        </p:txBody>
      </p:sp>
      <p:sp>
        <p:nvSpPr>
          <p:cNvPr id="488" name="Google Shape;488;p4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3354500"/>
            <a:ext cx="1170774" cy="12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75" y="3051400"/>
            <a:ext cx="1456275" cy="1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098D8CF9-272A-90A9-07C8-ABA0E06C8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0A45F-8214-35BA-1FF2-3E2629603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23" y="2571750"/>
            <a:ext cx="3253154" cy="1967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CRM banking is a CRM system helps to:</a:t>
            </a:r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738351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manage users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hold contact's databases,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propose financial products,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create contacts,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import &amp; export the contact's data from/in the CSV-file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check contacts via external API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create contracts, when the interest grown to agreeing of client to make a deal.</a:t>
            </a:r>
            <a:endParaRPr sz="1400" dirty="0"/>
          </a:p>
        </p:txBody>
      </p:sp>
      <p:sp>
        <p:nvSpPr>
          <p:cNvPr id="466" name="Google Shape;466;p44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67" name="Google Shape;467;p44"/>
          <p:cNvGrpSpPr/>
          <p:nvPr/>
        </p:nvGrpSpPr>
        <p:grpSpPr>
          <a:xfrm rot="2699785">
            <a:off x="482122" y="4029609"/>
            <a:ext cx="1208946" cy="982653"/>
            <a:chOff x="2318413" y="2452450"/>
            <a:chExt cx="1067700" cy="867900"/>
          </a:xfrm>
        </p:grpSpPr>
        <p:sp>
          <p:nvSpPr>
            <p:cNvPr id="468" name="Google Shape;468;p44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370" y="1972579"/>
            <a:ext cx="1084950" cy="1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actually can I do this?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45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sz="4400" dirty="0"/>
              <a:t>Manage users</a:t>
            </a:r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2"/>
          </p:nvPr>
        </p:nvSpPr>
        <p:spPr>
          <a:xfrm>
            <a:off x="4939500" y="342900"/>
            <a:ext cx="3419400" cy="43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Possibility to create new users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Authorization via username and password (checking data saved in DB)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Only logged users can work in the system</a:t>
            </a:r>
            <a:endParaRPr dirty="0"/>
          </a:p>
        </p:txBody>
      </p:sp>
      <p:sp>
        <p:nvSpPr>
          <p:cNvPr id="618" name="Google Shape;618;p5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54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02" name="Google Shape;602;p55"/>
          <p:cNvSpPr txBox="1">
            <a:spLocks noGrp="1"/>
          </p:cNvSpPr>
          <p:nvPr>
            <p:ph type="body" idx="1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SQLite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ORM: Peewee</a:t>
            </a:r>
            <a:r>
              <a:rPr lang="en-UA" sz="16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did I choose ORM: Peewee?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Low</a:t>
            </a:r>
            <a:r>
              <a:rPr lang="ru-RU" dirty="0"/>
              <a:t> </a:t>
            </a:r>
            <a:r>
              <a:rPr lang="en-US" dirty="0"/>
              <a:t>code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Possibility to change the DB type 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Support to use a few DBs at the same time (SQLite, MS SQL, PostgreSQL)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Native Python code (without direct SQL-requests)</a:t>
            </a:r>
            <a:endParaRPr lang="en-UA" dirty="0"/>
          </a:p>
        </p:txBody>
      </p:sp>
      <p:sp>
        <p:nvSpPr>
          <p:cNvPr id="604" name="Google Shape;604;p5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05" name="Google Shape;605;p55"/>
          <p:cNvGrpSpPr/>
          <p:nvPr/>
        </p:nvGrpSpPr>
        <p:grpSpPr>
          <a:xfrm rot="8100365">
            <a:off x="3759619" y="1340489"/>
            <a:ext cx="712020" cy="578779"/>
            <a:chOff x="2318413" y="2452450"/>
            <a:chExt cx="1067700" cy="867900"/>
          </a:xfrm>
        </p:grpSpPr>
        <p:sp>
          <p:nvSpPr>
            <p:cNvPr id="606" name="Google Shape;606;p55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5"/>
          <p:cNvGrpSpPr/>
          <p:nvPr/>
        </p:nvGrpSpPr>
        <p:grpSpPr>
          <a:xfrm rot="2700000">
            <a:off x="7810252" y="3375317"/>
            <a:ext cx="1067690" cy="867892"/>
            <a:chOff x="2258813" y="3584825"/>
            <a:chExt cx="1067700" cy="867900"/>
          </a:xfrm>
        </p:grpSpPr>
        <p:sp>
          <p:nvSpPr>
            <p:cNvPr id="609" name="Google Shape;609;p55"/>
            <p:cNvSpPr/>
            <p:nvPr/>
          </p:nvSpPr>
          <p:spPr>
            <a:xfrm>
              <a:off x="2258813" y="36610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2411213" y="35848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1.png">
            <a:extLst>
              <a:ext uri="{FF2B5EF4-FFF2-40B4-BE49-F238E27FC236}">
                <a16:creationId xmlns:a16="http://schemas.microsoft.com/office/drawing/2014/main" id="{28AEAB66-3F3E-EB24-47AF-DC9E0DD0B17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12993" y="847488"/>
            <a:ext cx="2527255" cy="2261920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5208F-FD39-55E8-B070-C2A1B775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43" y="2527843"/>
            <a:ext cx="3941200" cy="2513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712</Words>
  <Application>Microsoft Macintosh PowerPoint</Application>
  <PresentationFormat>On-screen Show (16:9)</PresentationFormat>
  <Paragraphs>182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Times New Roman</vt:lpstr>
      <vt:lpstr>Assistant</vt:lpstr>
      <vt:lpstr>Arial</vt:lpstr>
      <vt:lpstr>Simple Light</vt:lpstr>
      <vt:lpstr>CRM banking</vt:lpstr>
      <vt:lpstr>Problems</vt:lpstr>
      <vt:lpstr>What problems do business often face?</vt:lpstr>
      <vt:lpstr>Decision</vt:lpstr>
      <vt:lpstr>Idea! </vt:lpstr>
      <vt:lpstr>CRM banking is a CRM system helps to:</vt:lpstr>
      <vt:lpstr>How actually can I do this?</vt:lpstr>
      <vt:lpstr>Manage users</vt:lpstr>
      <vt:lpstr>Databases</vt:lpstr>
      <vt:lpstr>Work with contacts</vt:lpstr>
      <vt:lpstr>Import &amp; export the contact's</vt:lpstr>
      <vt:lpstr>Check contacts via external API</vt:lpstr>
      <vt:lpstr>Work with contracts</vt:lpstr>
      <vt:lpstr>What else?</vt:lpstr>
      <vt:lpstr>Roadmap</vt:lpstr>
      <vt:lpstr>PowerPoint Presentation</vt:lpstr>
      <vt:lpstr>100%</vt:lpstr>
      <vt:lpstr>Thanks a lot!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 CRM banking</dc:title>
  <cp:lastModifiedBy>Дмитрий Иващенко</cp:lastModifiedBy>
  <cp:revision>16</cp:revision>
  <dcterms:modified xsi:type="dcterms:W3CDTF">2023-06-13T17:56:46Z</dcterms:modified>
</cp:coreProperties>
</file>